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4.jpeg" ContentType="image/jpeg"/>
  <Override PartName="/ppt/media/image16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37.wmf" ContentType="image/x-wmf"/>
  <Override PartName="/ppt/media/image12.wmf" ContentType="image/x-wmf"/>
  <Override PartName="/ppt/media/image38.wmf" ContentType="image/x-wmf"/>
  <Override PartName="/ppt/media/image13.wmf" ContentType="image/x-wmf"/>
  <Override PartName="/ppt/media/image19.wmf" ContentType="image/x-wmf"/>
  <Override PartName="/ppt/media/image20.wmf" ContentType="image/x-wmf"/>
  <Override PartName="/ppt/media/image22.wmf" ContentType="image/x-wmf"/>
  <Override PartName="/ppt/media/image23.wmf" ContentType="image/x-wmf"/>
  <Override PartName="/ppt/media/image24.wmf" ContentType="image/x-wmf"/>
  <Override PartName="/ppt/media/image25.wmf" ContentType="image/x-wmf"/>
  <Override PartName="/ppt/media/image26.wmf" ContentType="image/x-wmf"/>
  <Override PartName="/ppt/media/image31.wmf" ContentType="image/x-wmf"/>
  <Override PartName="/ppt/media/image32.wmf" ContentType="image/x-wmf"/>
  <Override PartName="/ppt/media/image34.wmf" ContentType="image/x-wmf"/>
  <Override PartName="/ppt/media/image35.wmf" ContentType="image/x-wmf"/>
  <Override PartName="/ppt/media/image11.wmf" ContentType="image/x-wmf"/>
  <Override PartName="/ppt/media/image36.wmf" ContentType="image/x-wmf"/>
  <Override PartName="/ppt/media/image10.png" ContentType="image/png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9.jpeg" ContentType="image/jpeg"/>
  <Override PartName="/ppt/media/image21.png" ContentType="image/png"/>
  <Override PartName="/ppt/media/image33.wmf" ContentType="image/x-wmf"/>
  <Override PartName="/ppt/media/image8.png" ContentType="image/png"/>
  <Override PartName="/ppt/media/image5.jpeg" ContentType="image/jpeg"/>
  <Override PartName="/ppt/media/image27.jpeg" ContentType="image/jpeg"/>
  <Override PartName="/ppt/media/image6.jpeg" ContentType="image/jpeg"/>
  <Override PartName="/ppt/media/image28.jpeg" ContentType="image/jpeg"/>
  <Override PartName="/ppt/media/image7.jpeg" ContentType="image/jpeg"/>
  <Override PartName="/ppt/media/image29.jpeg" ContentType="image/jpeg"/>
  <Override PartName="/ppt/media/image30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пр</a:t>
            </a:r>
            <a:r>
              <a:rPr b="0" lang="ru-RU" sz="4400" spc="-1" strike="noStrike">
                <a:latin typeface="Arial"/>
              </a:rPr>
              <a:t>ав</a:t>
            </a:r>
            <a:r>
              <a:rPr b="0" lang="ru-RU" sz="4400" spc="-1" strike="noStrike">
                <a:latin typeface="Arial"/>
              </a:rPr>
              <a:t>ки </a:t>
            </a:r>
            <a:r>
              <a:rPr b="0" lang="ru-RU" sz="4400" spc="-1" strike="noStrike">
                <a:latin typeface="Arial"/>
              </a:rPr>
              <a:t>те</a:t>
            </a:r>
            <a:r>
              <a:rPr b="0" lang="ru-RU" sz="4400" spc="-1" strike="noStrike">
                <a:latin typeface="Arial"/>
              </a:rPr>
              <a:t>кс</a:t>
            </a:r>
            <a:r>
              <a:rPr b="0" lang="ru-RU" sz="4400" spc="-1" strike="noStrike">
                <a:latin typeface="Arial"/>
              </a:rPr>
              <a:t>та </a:t>
            </a:r>
            <a:r>
              <a:rPr b="0" lang="ru-RU" sz="4400" spc="-1" strike="noStrike">
                <a:latin typeface="Arial"/>
              </a:rPr>
              <a:t>за</a:t>
            </a:r>
            <a:r>
              <a:rPr b="0" lang="ru-RU" sz="4400" spc="-1" strike="noStrike">
                <a:latin typeface="Arial"/>
              </a:rPr>
              <a:t>гл</a:t>
            </a:r>
            <a:r>
              <a:rPr b="0" lang="ru-RU" sz="4400" spc="-1" strike="noStrike">
                <a:latin typeface="Arial"/>
              </a:rPr>
              <a:t>ав</a:t>
            </a:r>
            <a:r>
              <a:rPr b="0" lang="ru-RU" sz="4400" spc="-1" strike="noStrike">
                <a:latin typeface="Arial"/>
              </a:rPr>
              <a:t>ия </a:t>
            </a:r>
            <a:r>
              <a:rPr b="0" lang="ru-RU" sz="4400" spc="-1" strike="noStrike">
                <a:latin typeface="Arial"/>
              </a:rPr>
              <a:t>щ</a:t>
            </a:r>
            <a:r>
              <a:rPr b="0" lang="ru-RU" sz="4400" spc="-1" strike="noStrike">
                <a:latin typeface="Arial"/>
              </a:rPr>
              <a:t>ёл</a:t>
            </a:r>
            <a:r>
              <a:rPr b="0" lang="ru-RU" sz="4400" spc="-1" strike="noStrike">
                <a:latin typeface="Arial"/>
              </a:rPr>
              <a:t>кн</a:t>
            </a:r>
            <a:r>
              <a:rPr b="0" lang="ru-RU" sz="4400" spc="-1" strike="noStrike">
                <a:latin typeface="Arial"/>
              </a:rPr>
              <a:t>ит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</a:t>
            </a:r>
            <a:r>
              <a:rPr b="0" lang="ru-RU" sz="4400" spc="-1" strike="noStrike">
                <a:latin typeface="Arial"/>
              </a:rPr>
              <a:t>ы</a:t>
            </a:r>
            <a:r>
              <a:rPr b="0" lang="ru-RU" sz="4400" spc="-1" strike="noStrike">
                <a:latin typeface="Arial"/>
              </a:rPr>
              <a:t>ш</a:t>
            </a:r>
            <a:r>
              <a:rPr b="0" lang="ru-RU" sz="4400" spc="-1" strike="noStrike">
                <a:latin typeface="Arial"/>
              </a:rPr>
              <a:t>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</a:t>
            </a:r>
            <a:r>
              <a:rPr b="0" lang="ru-RU" sz="4400" spc="-1" strike="noStrike">
                <a:latin typeface="Arial"/>
              </a:rPr>
              <a:t>л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п</a:t>
            </a:r>
            <a:r>
              <a:rPr b="0" lang="ru-RU" sz="4400" spc="-1" strike="noStrike">
                <a:latin typeface="Arial"/>
              </a:rPr>
              <a:t>р</a:t>
            </a:r>
            <a:r>
              <a:rPr b="0" lang="ru-RU" sz="4400" spc="-1" strike="noStrike">
                <a:latin typeface="Arial"/>
              </a:rPr>
              <a:t>а</a:t>
            </a:r>
            <a:r>
              <a:rPr b="0" lang="ru-RU" sz="4400" spc="-1" strike="noStrike">
                <a:latin typeface="Arial"/>
              </a:rPr>
              <a:t>в</a:t>
            </a:r>
            <a:r>
              <a:rPr b="0" lang="ru-RU" sz="4400" spc="-1" strike="noStrike">
                <a:latin typeface="Arial"/>
              </a:rPr>
              <a:t>к</a:t>
            </a:r>
            <a:r>
              <a:rPr b="0" lang="ru-RU" sz="4400" spc="-1" strike="noStrike">
                <a:latin typeface="Arial"/>
              </a:rPr>
              <a:t>и </a:t>
            </a:r>
            <a:r>
              <a:rPr b="0" lang="ru-RU" sz="4400" spc="-1" strike="noStrike">
                <a:latin typeface="Arial"/>
              </a:rPr>
              <a:t>т</a:t>
            </a:r>
            <a:r>
              <a:rPr b="0" lang="ru-RU" sz="4400" spc="-1" strike="noStrike">
                <a:latin typeface="Arial"/>
              </a:rPr>
              <a:t>е</a:t>
            </a:r>
            <a:r>
              <a:rPr b="0" lang="ru-RU" sz="4400" spc="-1" strike="noStrike">
                <a:latin typeface="Arial"/>
              </a:rPr>
              <a:t>к</a:t>
            </a:r>
            <a:r>
              <a:rPr b="0" lang="ru-RU" sz="4400" spc="-1" strike="noStrike">
                <a:latin typeface="Arial"/>
              </a:rPr>
              <a:t>с</a:t>
            </a:r>
            <a:r>
              <a:rPr b="0" lang="ru-RU" sz="4400" spc="-1" strike="noStrike">
                <a:latin typeface="Arial"/>
              </a:rPr>
              <a:t>т</a:t>
            </a:r>
            <a:r>
              <a:rPr b="0" lang="ru-RU" sz="4400" spc="-1" strike="noStrike">
                <a:latin typeface="Arial"/>
              </a:rPr>
              <a:t>а </a:t>
            </a:r>
            <a:r>
              <a:rPr b="0" lang="ru-RU" sz="4400" spc="-1" strike="noStrike">
                <a:latin typeface="Arial"/>
              </a:rPr>
              <a:t>з</a:t>
            </a:r>
            <a:r>
              <a:rPr b="0" lang="ru-RU" sz="4400" spc="-1" strike="noStrike">
                <a:latin typeface="Arial"/>
              </a:rPr>
              <a:t>а</a:t>
            </a:r>
            <a:r>
              <a:rPr b="0" lang="ru-RU" sz="4400" spc="-1" strike="noStrike">
                <a:latin typeface="Arial"/>
              </a:rPr>
              <a:t>г</a:t>
            </a:r>
            <a:r>
              <a:rPr b="0" lang="ru-RU" sz="4400" spc="-1" strike="noStrike">
                <a:latin typeface="Arial"/>
              </a:rPr>
              <a:t>л</a:t>
            </a:r>
            <a:r>
              <a:rPr b="0" lang="ru-RU" sz="4400" spc="-1" strike="noStrike">
                <a:latin typeface="Arial"/>
              </a:rPr>
              <a:t>а</a:t>
            </a:r>
            <a:r>
              <a:rPr b="0" lang="ru-RU" sz="4400" spc="-1" strike="noStrike">
                <a:latin typeface="Arial"/>
              </a:rPr>
              <a:t>в</a:t>
            </a:r>
            <a:r>
              <a:rPr b="0" lang="ru-RU" sz="4400" spc="-1" strike="noStrike">
                <a:latin typeface="Arial"/>
              </a:rPr>
              <a:t>и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щ</a:t>
            </a:r>
            <a:r>
              <a:rPr b="0" lang="ru-RU" sz="4400" spc="-1" strike="noStrike">
                <a:latin typeface="Arial"/>
              </a:rPr>
              <a:t>ё</a:t>
            </a:r>
            <a:r>
              <a:rPr b="0" lang="ru-RU" sz="4400" spc="-1" strike="noStrike">
                <a:latin typeface="Arial"/>
              </a:rPr>
              <a:t>л</a:t>
            </a:r>
            <a:r>
              <a:rPr b="0" lang="ru-RU" sz="4400" spc="-1" strike="noStrike">
                <a:latin typeface="Arial"/>
              </a:rPr>
              <a:t>к</a:t>
            </a:r>
            <a:r>
              <a:rPr b="0" lang="ru-RU" sz="4400" spc="-1" strike="noStrike">
                <a:latin typeface="Arial"/>
              </a:rPr>
              <a:t>н</a:t>
            </a:r>
            <a:r>
              <a:rPr b="0" lang="ru-RU" sz="4400" spc="-1" strike="noStrike">
                <a:latin typeface="Arial"/>
              </a:rPr>
              <a:t>и</a:t>
            </a:r>
            <a:r>
              <a:rPr b="0" lang="ru-RU" sz="4400" spc="-1" strike="noStrike">
                <a:latin typeface="Arial"/>
              </a:rPr>
              <a:t>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</a:t>
            </a:r>
            <a:r>
              <a:rPr b="0" lang="ru-RU" sz="4400" spc="-1" strike="noStrike">
                <a:latin typeface="Arial"/>
              </a:rPr>
              <a:t>ы</a:t>
            </a:r>
            <a:r>
              <a:rPr b="0" lang="ru-RU" sz="4400" spc="-1" strike="noStrike">
                <a:latin typeface="Arial"/>
              </a:rPr>
              <a:t>ш</a:t>
            </a:r>
            <a:r>
              <a:rPr b="0" lang="ru-RU" sz="4400" spc="-1" strike="noStrike">
                <a:latin typeface="Arial"/>
              </a:rPr>
              <a:t>ь</a:t>
            </a:r>
            <a:r>
              <a:rPr b="0" lang="ru-RU" sz="4400" spc="-1" strike="noStrike">
                <a:latin typeface="Arial"/>
              </a:rPr>
              <a:t>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png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-36720" y="14436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2773440" y="917640"/>
            <a:ext cx="5433840" cy="92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 rot="21578400">
            <a:off x="3061800" y="5359320"/>
            <a:ext cx="6084000" cy="112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Педагог дополнительного -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образования МАУДО ООЦ г. Темрюк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Быковских Наталья Игорьевна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8" name="Picture 38" descr=""/>
          <p:cNvPicPr/>
          <p:nvPr/>
        </p:nvPicPr>
        <p:blipFill>
          <a:blip r:embed="rId1"/>
          <a:stretch/>
        </p:blipFill>
        <p:spPr>
          <a:xfrm>
            <a:off x="6307560" y="2232000"/>
            <a:ext cx="2548440" cy="179928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44" descr=""/>
          <p:cNvPicPr/>
          <p:nvPr/>
        </p:nvPicPr>
        <p:blipFill>
          <a:blip r:embed="rId2"/>
          <a:stretch/>
        </p:blipFill>
        <p:spPr>
          <a:xfrm>
            <a:off x="217800" y="4608720"/>
            <a:ext cx="2734200" cy="179928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5328360" y="1638720"/>
            <a:ext cx="3959640" cy="1917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Shape 5"/>
          <p:cNvSpPr txBox="1"/>
          <p:nvPr/>
        </p:nvSpPr>
        <p:spPr>
          <a:xfrm>
            <a:off x="952200" y="504000"/>
            <a:ext cx="7239960" cy="30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3200" spc="-1" strike="noStrike">
                <a:solidFill>
                  <a:srgbClr val="04617b"/>
                </a:solidFill>
                <a:latin typeface="Calibri"/>
              </a:rPr>
              <a:t>Программа  дополнительного образования</a:t>
            </a:r>
            <a:br/>
            <a:r>
              <a:rPr b="1" lang="ru-RU" sz="3200" spc="-1" strike="noStrike">
                <a:solidFill>
                  <a:srgbClr val="04617b"/>
                </a:solidFill>
                <a:latin typeface="Calibri"/>
              </a:rPr>
              <a:t>социально-педагогической</a:t>
            </a:r>
            <a:br/>
            <a:r>
              <a:rPr b="1" lang="ru-RU" sz="3200" spc="-1" strike="noStrike">
                <a:solidFill>
                  <a:srgbClr val="04617b"/>
                </a:solidFill>
                <a:latin typeface="Calibri"/>
              </a:rPr>
              <a:t>направленности </a:t>
            </a:r>
            <a:br/>
            <a:r>
              <a:rPr b="1" lang="ru-RU" sz="3200" spc="-1" strike="noStrike">
                <a:solidFill>
                  <a:srgbClr val="04617b"/>
                </a:solidFill>
                <a:latin typeface="Calibri"/>
              </a:rPr>
              <a:t>«Здоровое питание»</a:t>
            </a:r>
            <a:br/>
            <a:endParaRPr b="0" lang="ru-RU" sz="3200" spc="-1" strike="noStrike">
              <a:latin typeface="Arial"/>
            </a:endParaRPr>
          </a:p>
        </p:txBody>
      </p:sp>
      <p:pic>
        <p:nvPicPr>
          <p:cNvPr id="162" name="Picture 32" descr=""/>
          <p:cNvPicPr/>
          <p:nvPr/>
        </p:nvPicPr>
        <p:blipFill>
          <a:blip r:embed="rId3"/>
          <a:srcRect l="0" t="0" r="0" b="5281"/>
          <a:stretch/>
        </p:blipFill>
        <p:spPr>
          <a:xfrm>
            <a:off x="3109320" y="3096000"/>
            <a:ext cx="2640600" cy="1799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-7200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</a:t>
            </a:r>
            <a:r>
              <a:rPr b="0" lang="ru-RU" sz="1800" spc="-1" strike="noStrike">
                <a:latin typeface="Arial"/>
              </a:rPr>
              <a:t>С этого года программа «Здоровое питание»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 </a:t>
            </a:r>
            <a:r>
              <a:rPr b="0" lang="ru-RU" sz="1800" spc="-1" strike="noStrike">
                <a:latin typeface="Arial"/>
              </a:rPr>
              <a:t>преподается не только детям в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</a:t>
            </a:r>
            <a:r>
              <a:rPr b="0" lang="ru-RU" sz="1800" spc="-1" strike="noStrike">
                <a:latin typeface="Arial"/>
              </a:rPr>
              <a:t>возрасте 13 — 14 лет но и начальной школе в игровой форме.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50920" y="333360"/>
            <a:ext cx="8638200" cy="7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8000"/>
                </a:solidFill>
                <a:latin typeface="Arial"/>
                <a:ea typeface="DejaVu Sans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288000" y="846720"/>
            <a:ext cx="4752000" cy="239328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5256000" y="846720"/>
            <a:ext cx="3584880" cy="567396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3"/>
          <a:stretch/>
        </p:blipFill>
        <p:spPr>
          <a:xfrm>
            <a:off x="288000" y="3312000"/>
            <a:ext cx="4766400" cy="318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4720" y="19872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3" name="Group 2"/>
          <p:cNvGrpSpPr/>
          <p:nvPr/>
        </p:nvGrpSpPr>
        <p:grpSpPr>
          <a:xfrm>
            <a:off x="358920" y="358920"/>
            <a:ext cx="1294200" cy="1294200"/>
            <a:chOff x="358920" y="358920"/>
            <a:chExt cx="1294200" cy="1294200"/>
          </a:xfrm>
        </p:grpSpPr>
        <p:grpSp>
          <p:nvGrpSpPr>
            <p:cNvPr id="214" name="Group 3"/>
            <p:cNvGrpSpPr/>
            <p:nvPr/>
          </p:nvGrpSpPr>
          <p:grpSpPr>
            <a:xfrm>
              <a:off x="358920" y="358920"/>
              <a:ext cx="1294200" cy="1294200"/>
              <a:chOff x="358920" y="358920"/>
              <a:chExt cx="1294200" cy="1294200"/>
            </a:xfrm>
          </p:grpSpPr>
          <p:sp>
            <p:nvSpPr>
              <p:cNvPr id="215" name="CustomShape 4"/>
              <p:cNvSpPr/>
              <p:nvPr/>
            </p:nvSpPr>
            <p:spPr>
              <a:xfrm>
                <a:off x="358920" y="358920"/>
                <a:ext cx="1294200" cy="1294200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6" name="CustomShape 5"/>
              <p:cNvSpPr/>
              <p:nvPr/>
            </p:nvSpPr>
            <p:spPr>
              <a:xfrm>
                <a:off x="480240" y="480240"/>
                <a:ext cx="1051560" cy="105156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17" name="Picture 19" descr=""/>
            <p:cNvPicPr/>
            <p:nvPr/>
          </p:nvPicPr>
          <p:blipFill>
            <a:blip r:embed="rId1"/>
            <a:stretch/>
          </p:blipFill>
          <p:spPr>
            <a:xfrm>
              <a:off x="763560" y="642960"/>
              <a:ext cx="506880" cy="76572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18" name="Group 6"/>
          <p:cNvGrpSpPr/>
          <p:nvPr/>
        </p:nvGrpSpPr>
        <p:grpSpPr>
          <a:xfrm>
            <a:off x="358920" y="5181480"/>
            <a:ext cx="1296000" cy="1296000"/>
            <a:chOff x="358920" y="5181480"/>
            <a:chExt cx="1296000" cy="1296000"/>
          </a:xfrm>
        </p:grpSpPr>
        <p:grpSp>
          <p:nvGrpSpPr>
            <p:cNvPr id="219" name="Group 7"/>
            <p:cNvGrpSpPr/>
            <p:nvPr/>
          </p:nvGrpSpPr>
          <p:grpSpPr>
            <a:xfrm>
              <a:off x="358920" y="5181480"/>
              <a:ext cx="1296000" cy="1296000"/>
              <a:chOff x="358920" y="5181480"/>
              <a:chExt cx="1296000" cy="1296000"/>
            </a:xfrm>
          </p:grpSpPr>
          <p:sp>
            <p:nvSpPr>
              <p:cNvPr id="220" name="CustomShape 8"/>
              <p:cNvSpPr/>
              <p:nvPr/>
            </p:nvSpPr>
            <p:spPr>
              <a:xfrm>
                <a:off x="358920" y="5181480"/>
                <a:ext cx="1296000" cy="1296000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" name="CustomShape 9"/>
              <p:cNvSpPr/>
              <p:nvPr/>
            </p:nvSpPr>
            <p:spPr>
              <a:xfrm>
                <a:off x="480240" y="5303160"/>
                <a:ext cx="1052640" cy="105264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22" name="Picture 24" descr=""/>
            <p:cNvPicPr/>
            <p:nvPr/>
          </p:nvPicPr>
          <p:blipFill>
            <a:blip r:embed="rId2"/>
            <a:stretch/>
          </p:blipFill>
          <p:spPr>
            <a:xfrm>
              <a:off x="647640" y="5470560"/>
              <a:ext cx="722880" cy="69588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23" name="Group 10"/>
          <p:cNvGrpSpPr/>
          <p:nvPr/>
        </p:nvGrpSpPr>
        <p:grpSpPr>
          <a:xfrm>
            <a:off x="304200" y="1923120"/>
            <a:ext cx="1402920" cy="1402920"/>
            <a:chOff x="304200" y="1923120"/>
            <a:chExt cx="1402920" cy="1402920"/>
          </a:xfrm>
        </p:grpSpPr>
        <p:grpSp>
          <p:nvGrpSpPr>
            <p:cNvPr id="224" name="Group 11"/>
            <p:cNvGrpSpPr/>
            <p:nvPr/>
          </p:nvGrpSpPr>
          <p:grpSpPr>
            <a:xfrm>
              <a:off x="304200" y="1923120"/>
              <a:ext cx="1402920" cy="1402920"/>
              <a:chOff x="304200" y="1923120"/>
              <a:chExt cx="1402920" cy="1402920"/>
            </a:xfrm>
          </p:grpSpPr>
          <p:sp>
            <p:nvSpPr>
              <p:cNvPr id="225" name="CustomShape 12"/>
              <p:cNvSpPr/>
              <p:nvPr/>
            </p:nvSpPr>
            <p:spPr>
              <a:xfrm rot="21297000">
                <a:off x="358560" y="1977120"/>
                <a:ext cx="1294200" cy="1294200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13"/>
              <p:cNvSpPr/>
              <p:nvPr/>
            </p:nvSpPr>
            <p:spPr>
              <a:xfrm rot="21297000">
                <a:off x="479160" y="2098440"/>
                <a:ext cx="1051560" cy="105156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27" name="Picture 27" descr=""/>
            <p:cNvPicPr/>
            <p:nvPr/>
          </p:nvPicPr>
          <p:blipFill>
            <a:blip r:embed="rId3"/>
            <a:stretch/>
          </p:blipFill>
          <p:spPr>
            <a:xfrm rot="21297000">
              <a:off x="676080" y="2137320"/>
              <a:ext cx="667080" cy="84204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28" name="Group 14"/>
          <p:cNvGrpSpPr/>
          <p:nvPr/>
        </p:nvGrpSpPr>
        <p:grpSpPr>
          <a:xfrm>
            <a:off x="358920" y="3598920"/>
            <a:ext cx="1294200" cy="1294200"/>
            <a:chOff x="358920" y="3598920"/>
            <a:chExt cx="1294200" cy="1294200"/>
          </a:xfrm>
        </p:grpSpPr>
        <p:grpSp>
          <p:nvGrpSpPr>
            <p:cNvPr id="229" name="Group 15"/>
            <p:cNvGrpSpPr/>
            <p:nvPr/>
          </p:nvGrpSpPr>
          <p:grpSpPr>
            <a:xfrm>
              <a:off x="358920" y="3598920"/>
              <a:ext cx="1294200" cy="1294200"/>
              <a:chOff x="358920" y="3598920"/>
              <a:chExt cx="1294200" cy="1294200"/>
            </a:xfrm>
          </p:grpSpPr>
          <p:sp>
            <p:nvSpPr>
              <p:cNvPr id="230" name="CustomShape 16"/>
              <p:cNvSpPr/>
              <p:nvPr/>
            </p:nvSpPr>
            <p:spPr>
              <a:xfrm>
                <a:off x="358920" y="3598920"/>
                <a:ext cx="1294200" cy="1294200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17"/>
              <p:cNvSpPr/>
              <p:nvPr/>
            </p:nvSpPr>
            <p:spPr>
              <a:xfrm>
                <a:off x="480240" y="3720240"/>
                <a:ext cx="1051560" cy="105156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32" name="Picture 15" descr=""/>
            <p:cNvPicPr/>
            <p:nvPr/>
          </p:nvPicPr>
          <p:blipFill>
            <a:blip r:embed="rId4"/>
            <a:stretch/>
          </p:blipFill>
          <p:spPr>
            <a:xfrm>
              <a:off x="561960" y="3886200"/>
              <a:ext cx="930960" cy="69408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33" name="Group 18"/>
          <p:cNvGrpSpPr/>
          <p:nvPr/>
        </p:nvGrpSpPr>
        <p:grpSpPr>
          <a:xfrm>
            <a:off x="7556400" y="358920"/>
            <a:ext cx="1294200" cy="1294200"/>
            <a:chOff x="7556400" y="358920"/>
            <a:chExt cx="1294200" cy="1294200"/>
          </a:xfrm>
        </p:grpSpPr>
        <p:grpSp>
          <p:nvGrpSpPr>
            <p:cNvPr id="234" name="Group 19"/>
            <p:cNvGrpSpPr/>
            <p:nvPr/>
          </p:nvGrpSpPr>
          <p:grpSpPr>
            <a:xfrm>
              <a:off x="7556400" y="358920"/>
              <a:ext cx="1294200" cy="1294200"/>
              <a:chOff x="7556400" y="358920"/>
              <a:chExt cx="1294200" cy="1294200"/>
            </a:xfrm>
          </p:grpSpPr>
          <p:sp>
            <p:nvSpPr>
              <p:cNvPr id="235" name="CustomShape 20"/>
              <p:cNvSpPr/>
              <p:nvPr/>
            </p:nvSpPr>
            <p:spPr>
              <a:xfrm>
                <a:off x="7556400" y="358920"/>
                <a:ext cx="1294200" cy="1294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CustomShape 21"/>
              <p:cNvSpPr/>
              <p:nvPr/>
            </p:nvSpPr>
            <p:spPr>
              <a:xfrm>
                <a:off x="7677000" y="479520"/>
                <a:ext cx="1053000" cy="105300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37" name="Picture 50" descr=""/>
            <p:cNvPicPr/>
            <p:nvPr/>
          </p:nvPicPr>
          <p:blipFill>
            <a:blip r:embed="rId5"/>
            <a:stretch/>
          </p:blipFill>
          <p:spPr>
            <a:xfrm>
              <a:off x="7772400" y="574560"/>
              <a:ext cx="864000" cy="84348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38" name="Group 22"/>
          <p:cNvGrpSpPr/>
          <p:nvPr/>
        </p:nvGrpSpPr>
        <p:grpSpPr>
          <a:xfrm>
            <a:off x="7556400" y="1978200"/>
            <a:ext cx="1294200" cy="1294200"/>
            <a:chOff x="7556400" y="1978200"/>
            <a:chExt cx="1294200" cy="1294200"/>
          </a:xfrm>
        </p:grpSpPr>
        <p:grpSp>
          <p:nvGrpSpPr>
            <p:cNvPr id="239" name="Group 23"/>
            <p:cNvGrpSpPr/>
            <p:nvPr/>
          </p:nvGrpSpPr>
          <p:grpSpPr>
            <a:xfrm>
              <a:off x="7556400" y="1978200"/>
              <a:ext cx="1294200" cy="1294200"/>
              <a:chOff x="7556400" y="1978200"/>
              <a:chExt cx="1294200" cy="1294200"/>
            </a:xfrm>
          </p:grpSpPr>
          <p:sp>
            <p:nvSpPr>
              <p:cNvPr id="240" name="CustomShape 24"/>
              <p:cNvSpPr/>
              <p:nvPr/>
            </p:nvSpPr>
            <p:spPr>
              <a:xfrm>
                <a:off x="7556400" y="1978200"/>
                <a:ext cx="1294200" cy="1294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1" name="CustomShape 25"/>
              <p:cNvSpPr/>
              <p:nvPr/>
            </p:nvSpPr>
            <p:spPr>
              <a:xfrm>
                <a:off x="7677000" y="2098800"/>
                <a:ext cx="1053000" cy="105300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42" name="Picture 61" descr=""/>
            <p:cNvPicPr/>
            <p:nvPr/>
          </p:nvPicPr>
          <p:blipFill>
            <a:blip r:embed="rId6"/>
            <a:stretch/>
          </p:blipFill>
          <p:spPr>
            <a:xfrm>
              <a:off x="7740720" y="2276640"/>
              <a:ext cx="933840" cy="72900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43" name="Group 26"/>
          <p:cNvGrpSpPr/>
          <p:nvPr/>
        </p:nvGrpSpPr>
        <p:grpSpPr>
          <a:xfrm>
            <a:off x="7556400" y="3598920"/>
            <a:ext cx="1294200" cy="1294200"/>
            <a:chOff x="7556400" y="3598920"/>
            <a:chExt cx="1294200" cy="1294200"/>
          </a:xfrm>
        </p:grpSpPr>
        <p:grpSp>
          <p:nvGrpSpPr>
            <p:cNvPr id="244" name="Group 27"/>
            <p:cNvGrpSpPr/>
            <p:nvPr/>
          </p:nvGrpSpPr>
          <p:grpSpPr>
            <a:xfrm>
              <a:off x="7556400" y="3598920"/>
              <a:ext cx="1294200" cy="1294200"/>
              <a:chOff x="7556400" y="3598920"/>
              <a:chExt cx="1294200" cy="1294200"/>
            </a:xfrm>
          </p:grpSpPr>
          <p:sp>
            <p:nvSpPr>
              <p:cNvPr id="245" name="CustomShape 28"/>
              <p:cNvSpPr/>
              <p:nvPr/>
            </p:nvSpPr>
            <p:spPr>
              <a:xfrm>
                <a:off x="7556400" y="3598920"/>
                <a:ext cx="1294200" cy="1294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6" name="CustomShape 29"/>
              <p:cNvSpPr/>
              <p:nvPr/>
            </p:nvSpPr>
            <p:spPr>
              <a:xfrm>
                <a:off x="7677000" y="3719520"/>
                <a:ext cx="1053000" cy="105300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47" name="Picture 63" descr=""/>
            <p:cNvPicPr/>
            <p:nvPr/>
          </p:nvPicPr>
          <p:blipFill>
            <a:blip r:embed="rId7"/>
            <a:stretch/>
          </p:blipFill>
          <p:spPr>
            <a:xfrm>
              <a:off x="7812000" y="3808440"/>
              <a:ext cx="1006920" cy="914760"/>
            </a:xfrm>
            <a:prstGeom prst="rect">
              <a:avLst/>
            </a:prstGeom>
            <a:ln w="9360">
              <a:noFill/>
            </a:ln>
          </p:spPr>
        </p:pic>
      </p:grpSp>
      <p:grpSp>
        <p:nvGrpSpPr>
          <p:cNvPr id="248" name="Group 30"/>
          <p:cNvGrpSpPr/>
          <p:nvPr/>
        </p:nvGrpSpPr>
        <p:grpSpPr>
          <a:xfrm>
            <a:off x="7556400" y="5181480"/>
            <a:ext cx="1294200" cy="1294200"/>
            <a:chOff x="7556400" y="5181480"/>
            <a:chExt cx="1294200" cy="1294200"/>
          </a:xfrm>
        </p:grpSpPr>
        <p:grpSp>
          <p:nvGrpSpPr>
            <p:cNvPr id="249" name="Group 31"/>
            <p:cNvGrpSpPr/>
            <p:nvPr/>
          </p:nvGrpSpPr>
          <p:grpSpPr>
            <a:xfrm>
              <a:off x="7556400" y="5181480"/>
              <a:ext cx="1294200" cy="1294200"/>
              <a:chOff x="7556400" y="5181480"/>
              <a:chExt cx="1294200" cy="1294200"/>
            </a:xfrm>
          </p:grpSpPr>
          <p:sp>
            <p:nvSpPr>
              <p:cNvPr id="250" name="CustomShape 32"/>
              <p:cNvSpPr/>
              <p:nvPr/>
            </p:nvSpPr>
            <p:spPr>
              <a:xfrm>
                <a:off x="7556400" y="5181480"/>
                <a:ext cx="1294200" cy="129420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1" name="CustomShape 33"/>
              <p:cNvSpPr/>
              <p:nvPr/>
            </p:nvSpPr>
            <p:spPr>
              <a:xfrm>
                <a:off x="7677000" y="5302080"/>
                <a:ext cx="1053000" cy="105300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52" name="Picture 66" descr=""/>
            <p:cNvPicPr/>
            <p:nvPr/>
          </p:nvPicPr>
          <p:blipFill>
            <a:blip r:embed="rId8"/>
            <a:stretch/>
          </p:blipFill>
          <p:spPr>
            <a:xfrm>
              <a:off x="7754760" y="5445000"/>
              <a:ext cx="848160" cy="77220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253" name="CustomShape 34"/>
          <p:cNvSpPr/>
          <p:nvPr/>
        </p:nvSpPr>
        <p:spPr>
          <a:xfrm>
            <a:off x="2700360" y="404640"/>
            <a:ext cx="3670920" cy="2284200"/>
          </a:xfrm>
          <a:prstGeom prst="rect">
            <a:avLst/>
          </a:prstGeom>
          <a:noFill/>
          <a:ln w="284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7.00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– Кофе                   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10.00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– Бутерброд 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12.00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- Доширак         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14.00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– Чипсы, Кола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18.00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– Сухарики          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20.00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- Плотный ужин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54" name="CustomShape 35"/>
          <p:cNvSpPr/>
          <p:nvPr/>
        </p:nvSpPr>
        <p:spPr>
          <a:xfrm>
            <a:off x="2700360" y="404640"/>
            <a:ext cx="3670920" cy="2284200"/>
          </a:xfrm>
          <a:prstGeom prst="rect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5" name="Line 36"/>
          <p:cNvSpPr/>
          <p:nvPr/>
        </p:nvSpPr>
        <p:spPr>
          <a:xfrm flipH="1">
            <a:off x="2484360" y="260280"/>
            <a:ext cx="4105080" cy="266364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37"/>
          <p:cNvSpPr/>
          <p:nvPr/>
        </p:nvSpPr>
        <p:spPr>
          <a:xfrm>
            <a:off x="2484360" y="260280"/>
            <a:ext cx="4032000" cy="2592360"/>
          </a:xfrm>
          <a:prstGeom prst="line">
            <a:avLst/>
          </a:prstGeom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38"/>
          <p:cNvSpPr/>
          <p:nvPr/>
        </p:nvSpPr>
        <p:spPr>
          <a:xfrm>
            <a:off x="1800000" y="4176000"/>
            <a:ext cx="5326560" cy="2591640"/>
          </a:xfrm>
          <a:prstGeom prst="rect">
            <a:avLst/>
          </a:prstGeom>
          <a:noFill/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7.00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– Плотный завтрак.          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10.00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– витаминизированный  второй завтрак.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13.00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– Обед.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16.00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– Полдник.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19.00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– Лёгкий ужин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8" name="CustomShape 39"/>
          <p:cNvSpPr/>
          <p:nvPr/>
        </p:nvSpPr>
        <p:spPr>
          <a:xfrm>
            <a:off x="1835280" y="692280"/>
            <a:ext cx="5831280" cy="230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66cc"/>
                </a:solidFill>
                <a:latin typeface="Impact"/>
                <a:ea typeface="DejaVu Sans"/>
              </a:rPr>
              <a:t>                                    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66cc"/>
                </a:solidFill>
                <a:latin typeface="Impact"/>
                <a:ea typeface="DejaVu Sans"/>
              </a:rPr>
              <a:t>                                        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259" name="CustomShape 40"/>
          <p:cNvSpPr/>
          <p:nvPr/>
        </p:nvSpPr>
        <p:spPr>
          <a:xfrm>
            <a:off x="144720" y="19872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</a:t>
            </a:r>
            <a:r>
              <a:rPr b="0" lang="ru-RU" sz="1800" spc="-1" strike="noStrike">
                <a:latin typeface="Arial"/>
              </a:rPr>
              <a:t>Со старшим детьми мы активно </a:t>
            </a:r>
            <a:r>
              <a:rPr b="0" lang="ru-RU" sz="1800" spc="-1" strike="noStrike">
                <a:latin typeface="Arial"/>
              </a:rPr>
              <a:t>участвуем в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</a:t>
            </a:r>
            <a:r>
              <a:rPr b="0" lang="ru-RU" sz="1800" spc="-1" strike="noStrike">
                <a:latin typeface="Arial"/>
              </a:rPr>
              <a:t>различных конкурсах посвященные здоровому </a:t>
            </a:r>
            <a:r>
              <a:rPr b="0" lang="ru-RU" sz="1800" spc="-1" strike="noStrike">
                <a:latin typeface="Arial"/>
              </a:rPr>
              <a:t>образу жизни.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</a:t>
            </a:r>
            <a:r>
              <a:rPr b="0" lang="ru-RU" sz="1800" spc="-1" strike="noStrike">
                <a:latin typeface="Arial"/>
              </a:rPr>
              <a:t>В данном конкурсе наша команда заняла III </a:t>
            </a:r>
            <a:r>
              <a:rPr b="0" lang="ru-RU" sz="1800" spc="-1" strike="noStrike">
                <a:latin typeface="Arial"/>
              </a:rPr>
              <a:t>место.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9"/>
          <a:stretch/>
        </p:blipFill>
        <p:spPr>
          <a:xfrm>
            <a:off x="304200" y="1440000"/>
            <a:ext cx="4643280" cy="331200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10"/>
          <a:stretch/>
        </p:blipFill>
        <p:spPr>
          <a:xfrm>
            <a:off x="4248000" y="3024000"/>
            <a:ext cx="4823280" cy="378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6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nodeType="afterEffect" fill="hold" presetClass="exit" presetID="1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slide(fromBottom)" transition="out">
                                      <p:cBhvr additive="repl">
                                        <p:cTn id="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xit" presetID="1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slide(fromBottom)" transition="out">
                                      <p:cBhvr additive="repl">
                                        <p:cTn id="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xit" presetID="1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slide(fromBottom)" transition="out">
                                      <p:cBhvr additive="repl"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0" y="-7200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</a:t>
            </a:r>
            <a:r>
              <a:rPr b="0" lang="ru-RU" sz="1800" spc="-1" strike="noStrike">
                <a:latin typeface="Arial"/>
              </a:rPr>
              <a:t>Проводят мероприятия для своих </a:t>
            </a:r>
            <a:r>
              <a:rPr b="0" lang="ru-RU" sz="1800" spc="-1" strike="noStrike">
                <a:latin typeface="Arial"/>
              </a:rPr>
              <a:t>одноклассников по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              </a:t>
            </a:r>
            <a:r>
              <a:rPr b="0" lang="ru-RU" sz="1800" spc="-1" strike="noStrike">
                <a:latin typeface="Arial"/>
              </a:rPr>
              <a:t>здоровому образу </a:t>
            </a:r>
            <a:r>
              <a:rPr b="0" lang="ru-RU" sz="1800" spc="-1" strike="noStrike">
                <a:latin typeface="Arial"/>
              </a:rPr>
              <a:t>жизни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360000" y="720000"/>
            <a:ext cx="4464000" cy="364788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4351680" y="3511080"/>
            <a:ext cx="4532040" cy="3066120"/>
          </a:xfrm>
          <a:prstGeom prst="rect">
            <a:avLst/>
          </a:prstGeom>
          <a:ln>
            <a:noFill/>
          </a:ln>
        </p:spPr>
      </p:pic>
      <p:pic>
        <p:nvPicPr>
          <p:cNvPr id="265" name="Picture 5" descr=""/>
          <p:cNvPicPr/>
          <p:nvPr/>
        </p:nvPicPr>
        <p:blipFill>
          <a:blip r:embed="rId3"/>
          <a:stretch/>
        </p:blipFill>
        <p:spPr>
          <a:xfrm>
            <a:off x="6264360" y="1204560"/>
            <a:ext cx="2159640" cy="1459440"/>
          </a:xfrm>
          <a:prstGeom prst="rect">
            <a:avLst/>
          </a:prstGeom>
          <a:ln w="9360">
            <a:noFill/>
          </a:ln>
        </p:spPr>
      </p:pic>
      <p:pic>
        <p:nvPicPr>
          <p:cNvPr id="266" name="Picture 9" descr=""/>
          <p:cNvPicPr/>
          <p:nvPr/>
        </p:nvPicPr>
        <p:blipFill>
          <a:blip r:embed="rId4"/>
          <a:stretch/>
        </p:blipFill>
        <p:spPr>
          <a:xfrm>
            <a:off x="1008000" y="4680000"/>
            <a:ext cx="1637280" cy="1722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720" y="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"/>
          <p:cNvSpPr/>
          <p:nvPr/>
        </p:nvSpPr>
        <p:spPr>
          <a:xfrm>
            <a:off x="1116000" y="648000"/>
            <a:ext cx="6768000" cy="8681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ru-RU" sz="3600" spc="-1" strike="noStrike">
                <a:solidFill>
                  <a:srgbClr val="004600"/>
                </a:solidFill>
                <a:latin typeface="Monotype Corsiva"/>
                <a:ea typeface="DejaVu Sans"/>
              </a:rPr>
              <a:t>«Одно только поколение правильно питающихся людей возродит человечество и сделает болезни столь редким явлением, что на них будут смотреть как на нечто необыкновенное».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69" name="Picture 7" descr=""/>
          <p:cNvPicPr/>
          <p:nvPr/>
        </p:nvPicPr>
        <p:blipFill>
          <a:blip r:embed="rId1"/>
          <a:stretch/>
        </p:blipFill>
        <p:spPr>
          <a:xfrm rot="20986800">
            <a:off x="394200" y="403920"/>
            <a:ext cx="1815120" cy="1535760"/>
          </a:xfrm>
          <a:prstGeom prst="rect">
            <a:avLst/>
          </a:prstGeom>
          <a:ln w="9360">
            <a:noFill/>
          </a:ln>
        </p:spPr>
      </p:pic>
      <p:pic>
        <p:nvPicPr>
          <p:cNvPr id="270" name="Picture 8" descr=""/>
          <p:cNvPicPr/>
          <p:nvPr/>
        </p:nvPicPr>
        <p:blipFill>
          <a:blip r:embed="rId2"/>
          <a:stretch/>
        </p:blipFill>
        <p:spPr>
          <a:xfrm rot="10237800">
            <a:off x="6733440" y="4724640"/>
            <a:ext cx="1815120" cy="1535760"/>
          </a:xfrm>
          <a:prstGeom prst="rect">
            <a:avLst/>
          </a:prstGeom>
          <a:ln w="9360">
            <a:noFill/>
          </a:ln>
        </p:spPr>
      </p:pic>
      <p:pic>
        <p:nvPicPr>
          <p:cNvPr id="271" name="Picture 12" descr=""/>
          <p:cNvPicPr/>
          <p:nvPr/>
        </p:nvPicPr>
        <p:blipFill>
          <a:blip r:embed="rId3"/>
          <a:stretch/>
        </p:blipFill>
        <p:spPr>
          <a:xfrm>
            <a:off x="7236000" y="260280"/>
            <a:ext cx="1634040" cy="1742040"/>
          </a:xfrm>
          <a:prstGeom prst="rect">
            <a:avLst/>
          </a:prstGeom>
          <a:ln w="9360">
            <a:noFill/>
          </a:ln>
        </p:spPr>
      </p:pic>
      <p:pic>
        <p:nvPicPr>
          <p:cNvPr id="272" name="Picture 13" descr=""/>
          <p:cNvPicPr/>
          <p:nvPr/>
        </p:nvPicPr>
        <p:blipFill>
          <a:blip r:embed="rId4"/>
          <a:stretch/>
        </p:blipFill>
        <p:spPr>
          <a:xfrm rot="10800000">
            <a:off x="396360" y="4725360"/>
            <a:ext cx="1634040" cy="1742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after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7" dur="8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52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" dur="8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52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85800" y="-387360"/>
            <a:ext cx="7771320" cy="21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2"/>
          <p:cNvSpPr/>
          <p:nvPr/>
        </p:nvSpPr>
        <p:spPr>
          <a:xfrm>
            <a:off x="685800" y="620640"/>
            <a:ext cx="7771320" cy="5474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321"/>
              </a:spcBef>
            </a:pPr>
            <a:r>
              <a:rPr b="0" lang="ru-RU" sz="6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</a:t>
            </a:r>
            <a:r>
              <a:rPr b="0" lang="ru-RU" sz="6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Спасибо</a:t>
            </a:r>
            <a:endParaRPr b="0" lang="ru-RU" sz="6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321"/>
              </a:spcBef>
            </a:pPr>
            <a:r>
              <a:rPr b="0" lang="ru-RU" sz="6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         </a:t>
            </a:r>
            <a:r>
              <a:rPr b="0" lang="ru-RU" sz="6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за</a:t>
            </a:r>
            <a:endParaRPr b="0" lang="ru-RU" sz="6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321"/>
              </a:spcBef>
            </a:pPr>
            <a:r>
              <a:rPr b="0" lang="ru-RU" sz="6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         </a:t>
            </a:r>
            <a:r>
              <a:rPr b="0" lang="ru-RU" sz="6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внимание!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75" name="Picture 7" descr=""/>
          <p:cNvPicPr/>
          <p:nvPr/>
        </p:nvPicPr>
        <p:blipFill>
          <a:blip r:embed="rId1"/>
          <a:stretch/>
        </p:blipFill>
        <p:spPr>
          <a:xfrm rot="20986800">
            <a:off x="732600" y="552960"/>
            <a:ext cx="1815120" cy="1535760"/>
          </a:xfrm>
          <a:prstGeom prst="rect">
            <a:avLst/>
          </a:prstGeom>
          <a:ln w="9360">
            <a:noFill/>
          </a:ln>
        </p:spPr>
      </p:pic>
      <p:pic>
        <p:nvPicPr>
          <p:cNvPr id="276" name="Picture 12" descr=""/>
          <p:cNvPicPr/>
          <p:nvPr/>
        </p:nvPicPr>
        <p:blipFill>
          <a:blip r:embed="rId2"/>
          <a:stretch/>
        </p:blipFill>
        <p:spPr>
          <a:xfrm>
            <a:off x="6948360" y="4292640"/>
            <a:ext cx="1634040" cy="1742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0" dur="indefinite" restart="never" nodeType="tmRoot">
          <p:childTnLst>
            <p:seq>
              <p:cTn id="1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917928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"/>
          <p:cNvSpPr/>
          <p:nvPr/>
        </p:nvSpPr>
        <p:spPr>
          <a:xfrm>
            <a:off x="469800" y="115920"/>
            <a:ext cx="827784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"/>
          <p:cNvSpPr/>
          <p:nvPr/>
        </p:nvSpPr>
        <p:spPr>
          <a:xfrm>
            <a:off x="3059280" y="4005360"/>
            <a:ext cx="3454920" cy="2649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4"/>
          <p:cNvSpPr/>
          <p:nvPr/>
        </p:nvSpPr>
        <p:spPr>
          <a:xfrm>
            <a:off x="-36360" y="1341360"/>
            <a:ext cx="3383640" cy="228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5"/>
          <p:cNvSpPr/>
          <p:nvPr/>
        </p:nvSpPr>
        <p:spPr>
          <a:xfrm>
            <a:off x="6084720" y="1700280"/>
            <a:ext cx="2878560" cy="155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TextShape 6"/>
          <p:cNvSpPr txBox="1"/>
          <p:nvPr/>
        </p:nvSpPr>
        <p:spPr>
          <a:xfrm>
            <a:off x="-72360" y="-262440"/>
            <a:ext cx="9271440" cy="736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r>
              <a:rPr b="1" i="1" lang="ru-RU" sz="4000" spc="-1" strike="noStrike">
                <a:solidFill>
                  <a:srgbClr val="04617b"/>
                </a:solidFill>
                <a:latin typeface="Calibri"/>
              </a:rPr>
              <a:t>   </a:t>
            </a:r>
            <a:r>
              <a:rPr b="1" i="1" lang="ru-RU" sz="4000" spc="-1" strike="noStrike">
                <a:solidFill>
                  <a:srgbClr val="04617b"/>
                </a:solidFill>
                <a:latin typeface="Calibri"/>
              </a:rPr>
              <a:t>Нормативные документы.</a:t>
            </a:r>
            <a:br/>
            <a:endParaRPr b="0" lang="ru-RU" sz="4000" spc="-1" strike="noStrike">
              <a:latin typeface="Arial"/>
            </a:endParaRPr>
          </a:p>
          <a:p>
            <a:endParaRPr b="0" lang="ru-RU" sz="4000" spc="-1" strike="noStrike">
              <a:latin typeface="Arial"/>
            </a:endParaRPr>
          </a:p>
          <a:p>
            <a:br/>
            <a:br/>
            <a:r>
              <a:rPr b="0" lang="ru-RU" sz="2700" spc="-1" strike="noStrike">
                <a:solidFill>
                  <a:srgbClr val="04617b"/>
                </a:solidFill>
                <a:latin typeface="Calibri"/>
              </a:rPr>
              <a:t> </a:t>
            </a:r>
            <a:endParaRPr b="0" lang="ru-RU" sz="2700" spc="-1" strike="noStrike">
              <a:latin typeface="Arial"/>
            </a:endParaRPr>
          </a:p>
        </p:txBody>
      </p:sp>
      <p:sp>
        <p:nvSpPr>
          <p:cNvPr id="169" name="TextShape 7"/>
          <p:cNvSpPr txBox="1"/>
          <p:nvPr/>
        </p:nvSpPr>
        <p:spPr>
          <a:xfrm>
            <a:off x="324000" y="1008000"/>
            <a:ext cx="8496000" cy="395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000" spc="-1" strike="noStrike">
                <a:latin typeface="Arial"/>
              </a:rPr>
              <a:t>Программа разработана согласно требованиям следующих нормативных документов: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1. Федеральный закон от 29 декабря 2012 г. № 273-ФЗ "Об образовании в Российской Федерации" (с изменениями и дополнениями).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2. Федеральный закон от 24 июля 1998 г. № 124-ФЗ «Об основных гарантиях прав ребенка в Российской Федерации» (с изменениями и дополнениями).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3. Федеральный закон от 29 декабря 2010 г. № 436-ФЗ «О защите детей от информации, причиняющей вред их здоровью и развитию» (с изменениями и дополнениями).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4. Распоряжение Правительства РФ от 29 мая 2015 г. № 996-р «Об утверждении Стратегии развития воспитания в Российской Федерации на период до 2025 года».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5. Концепция развития дополнительного образования детей до 2030 года (распоряжение Правительства Российской Федерации от 31 марта 2022 г. № 678-р).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6. Федеральный проект «Успех каждого ребёнка» от 07 декабря 2018 г. 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7. Приказ Министерства просвещения РФ от 16 сентября 2020 г. № 500 «Об утверждении примерной формы договора об образовании по дополнительным общеобразовательным программам».</a:t>
            </a:r>
            <a:endParaRPr b="0" lang="ru-RU" sz="1000" spc="-1" strike="noStrike">
              <a:latin typeface="Arial"/>
            </a:endParaRPr>
          </a:p>
          <a:p>
            <a:endParaRPr b="0" lang="ru-RU" sz="1000" spc="-1" strike="noStrike">
              <a:latin typeface="Arial"/>
            </a:endParaRPr>
          </a:p>
        </p:txBody>
      </p:sp>
      <p:sp>
        <p:nvSpPr>
          <p:cNvPr id="170" name="TextShape 8"/>
          <p:cNvSpPr txBox="1"/>
          <p:nvPr/>
        </p:nvSpPr>
        <p:spPr>
          <a:xfrm>
            <a:off x="288000" y="4680000"/>
            <a:ext cx="8388000" cy="174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000" spc="-1" strike="noStrike">
                <a:latin typeface="Arial"/>
              </a:rPr>
              <a:t>8. Приказ Министерства труда и социальной защиты Российской Федерации от 22 сентября 2021 г. № 652н «Об утверждении профессионального стандарта «Педагог дополнительного образования детей и взрослых»» (действует до 1 сентября 2028 г).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9. Приказ Министерства просвещения РФ от 27 июля 2022 г. № 629 «Об утверждении Порядка организации и осуществления образовательной деятельности по дополнительным общеобразовательным программам».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10. Приказ Министерства просвещения РФ от 3 сентября 2019 г. № 467 «Об утверждении Целевой модели развития региональных систем дополнительного образования детей» (с изменениями и дополнениями).</a:t>
            </a:r>
            <a:endParaRPr b="0" lang="ru-RU" sz="1000" spc="-1" strike="noStrike">
              <a:latin typeface="Arial"/>
            </a:endParaRPr>
          </a:p>
          <a:p>
            <a:endParaRPr b="0" lang="ru-RU" sz="1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080" y="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0" y="517680"/>
            <a:ext cx="9142920" cy="13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"/>
          <p:cNvSpPr/>
          <p:nvPr/>
        </p:nvSpPr>
        <p:spPr>
          <a:xfrm>
            <a:off x="3924360" y="1773360"/>
            <a:ext cx="4894920" cy="13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TextShape 4"/>
          <p:cNvSpPr txBox="1"/>
          <p:nvPr/>
        </p:nvSpPr>
        <p:spPr>
          <a:xfrm>
            <a:off x="288000" y="432000"/>
            <a:ext cx="8352000" cy="4686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000" spc="-1" strike="noStrike">
                <a:latin typeface="Arial"/>
              </a:rPr>
              <a:t>11. Постановление Главного государственного санитарного врача Российской Федерации от 28 сентября 2020 г.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молодежи». 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12. Постановление Главного государственного санитарного врача Российской Федерации от 28.01.2021 г. № 2 «Об утверждении санитарных правил СанПин 1.2.4.3685-21 «Гигиенические нормативы и требования к обеспечению безопасности и (или) безвредности для человека факторов среди обитания».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13. Методические рекомендации по проектированию дополнительных общеразвивающих программ (включая разноуровневые программы), письмо Минобрнауки от 18 декабря 2015 № 09-3242.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14. Рекомендации по реализации внеурочной деятельности, программы воспитания и социализации и дополнительных общеобразовательных программ с применением дистанционных образовательных технологий, письмо Минпросвещения России от 7 мая 2020 г. № ВБ-976/04.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15. Краевые методические рекомендации по проектированию дополнительных общеобразовательных программ (Письмо Минобрнауки от 24.06.2020 № 47.01-13-6067/20).</a:t>
            </a:r>
            <a:endParaRPr b="0" lang="ru-RU" sz="1000" spc="-1" strike="noStrike">
              <a:latin typeface="Arial"/>
            </a:endParaRPr>
          </a:p>
          <a:p>
            <a:r>
              <a:rPr b="0" lang="ru-RU" sz="1000" spc="-1" strike="noStrike">
                <a:latin typeface="Arial"/>
              </a:rPr>
              <a:t>16. Устав Муниципального бюджетного учреждения дополнительного образования Центр детского творчества муниципального образования Темрюкский район.</a:t>
            </a:r>
            <a:endParaRPr b="0" lang="ru-RU" sz="1000" spc="-1" strike="noStrike">
              <a:latin typeface="Arial"/>
            </a:endParaRPr>
          </a:p>
          <a:p>
            <a:endParaRPr b="0" lang="ru-RU" sz="1000" spc="-1" strike="noStrike">
              <a:latin typeface="Arial"/>
            </a:endParaRPr>
          </a:p>
        </p:txBody>
      </p:sp>
      <p:pic>
        <p:nvPicPr>
          <p:cNvPr id="175" name="Picture 40" descr=""/>
          <p:cNvPicPr/>
          <p:nvPr/>
        </p:nvPicPr>
        <p:blipFill>
          <a:blip r:embed="rId1"/>
          <a:stretch/>
        </p:blipFill>
        <p:spPr>
          <a:xfrm>
            <a:off x="5544000" y="4176000"/>
            <a:ext cx="2880000" cy="216540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9" descr=""/>
          <p:cNvPicPr/>
          <p:nvPr/>
        </p:nvPicPr>
        <p:blipFill>
          <a:blip r:embed="rId2"/>
          <a:stretch/>
        </p:blipFill>
        <p:spPr>
          <a:xfrm>
            <a:off x="777960" y="4104000"/>
            <a:ext cx="2966040" cy="2269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080" y="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648000" y="251280"/>
            <a:ext cx="8208000" cy="176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3"/>
          <p:cNvSpPr/>
          <p:nvPr/>
        </p:nvSpPr>
        <p:spPr>
          <a:xfrm>
            <a:off x="4356000" y="1916280"/>
            <a:ext cx="4461480" cy="1613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TextShape 4"/>
          <p:cNvSpPr txBox="1"/>
          <p:nvPr/>
        </p:nvSpPr>
        <p:spPr>
          <a:xfrm>
            <a:off x="360000" y="576000"/>
            <a:ext cx="7848000" cy="338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000" spc="-1" strike="noStrike">
                <a:latin typeface="Arial"/>
              </a:rPr>
              <a:t>  </a:t>
            </a:r>
            <a:r>
              <a:rPr b="0" lang="ru-RU" sz="2200" spc="-1" strike="noStrike">
                <a:latin typeface="Arial"/>
              </a:rPr>
              <a:t>Дополнительная общеобразовательная общеразвивающая программа «Разговоры о питании» социально-гуманитарной направленности (далее – Программа), является модифицированной, разработана на основе программ педагогов дополнительного образования, работающих в соответствующем направлении, и с учетом многолетнего, личного опыта педагога дополнительного образования МАУДО ООЦ Быковских Натальи Игоревны. </a:t>
            </a:r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</p:txBody>
      </p:sp>
      <p:pic>
        <p:nvPicPr>
          <p:cNvPr id="181" name="Picture 3" descr=""/>
          <p:cNvPicPr/>
          <p:nvPr/>
        </p:nvPicPr>
        <p:blipFill>
          <a:blip r:embed="rId1"/>
          <a:stretch/>
        </p:blipFill>
        <p:spPr>
          <a:xfrm>
            <a:off x="3097440" y="3536280"/>
            <a:ext cx="2878560" cy="2151720"/>
          </a:xfrm>
          <a:prstGeom prst="rect">
            <a:avLst/>
          </a:prstGeom>
          <a:ln w="9360">
            <a:noFill/>
          </a:ln>
        </p:spPr>
      </p:pic>
      <p:pic>
        <p:nvPicPr>
          <p:cNvPr id="182" name="Picture 9" descr=""/>
          <p:cNvPicPr/>
          <p:nvPr/>
        </p:nvPicPr>
        <p:blipFill>
          <a:blip r:embed="rId2"/>
          <a:srcRect l="0" t="0" r="0" b="8714"/>
          <a:stretch/>
        </p:blipFill>
        <p:spPr>
          <a:xfrm>
            <a:off x="145440" y="4608000"/>
            <a:ext cx="2878560" cy="2086560"/>
          </a:xfrm>
          <a:prstGeom prst="rect">
            <a:avLst/>
          </a:prstGeom>
          <a:ln w="9360">
            <a:noFill/>
          </a:ln>
        </p:spPr>
      </p:pic>
      <p:pic>
        <p:nvPicPr>
          <p:cNvPr id="183" name="Picture 5" descr=""/>
          <p:cNvPicPr/>
          <p:nvPr/>
        </p:nvPicPr>
        <p:blipFill>
          <a:blip r:embed="rId3"/>
          <a:srcRect l="8866" t="0" r="8291" b="14538"/>
          <a:stretch/>
        </p:blipFill>
        <p:spPr>
          <a:xfrm>
            <a:off x="6009480" y="2808000"/>
            <a:ext cx="2808000" cy="2269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nodeType="after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468360" y="260280"/>
            <a:ext cx="8206200" cy="161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3"/>
          <p:cNvSpPr/>
          <p:nvPr/>
        </p:nvSpPr>
        <p:spPr>
          <a:xfrm>
            <a:off x="324000" y="1844640"/>
            <a:ext cx="2591280" cy="496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TextShape 4"/>
          <p:cNvSpPr txBox="1"/>
          <p:nvPr/>
        </p:nvSpPr>
        <p:spPr>
          <a:xfrm>
            <a:off x="188280" y="432000"/>
            <a:ext cx="8750160" cy="2209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400" spc="-1" strike="noStrike">
                <a:latin typeface="Arial"/>
              </a:rPr>
              <a:t>     </a:t>
            </a:r>
            <a:r>
              <a:rPr b="0" lang="ru-RU" sz="2600" spc="-1" strike="noStrike">
                <a:latin typeface="Arial"/>
              </a:rPr>
              <a:t>Цель данной программы: формирование у учащихся интереса, устойчивой мотивации к сохранению и укреплению здоровья через приобщение к правильному питанию как одной из составляющих здорового образа жизни.</a:t>
            </a:r>
            <a:endParaRPr b="0" lang="ru-RU" sz="2600" spc="-1" strike="noStrike">
              <a:latin typeface="Arial"/>
            </a:endParaRPr>
          </a:p>
          <a:p>
            <a:endParaRPr b="0" lang="ru-RU" sz="260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1083960" y="3024000"/>
            <a:ext cx="7052040" cy="318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8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73080" y="0"/>
            <a:ext cx="9142920" cy="669600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TextShape 2"/>
          <p:cNvSpPr txBox="1"/>
          <p:nvPr/>
        </p:nvSpPr>
        <p:spPr>
          <a:xfrm>
            <a:off x="504000" y="360000"/>
            <a:ext cx="7285320" cy="632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400" spc="-1" strike="noStrike">
                <a:latin typeface="Arial"/>
              </a:rPr>
              <a:t>В рамках этой поставленной цели решаются следующие конкретные задачи: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1. Обучающие: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формировать словарный терминологический запас ребенка в области анатомии и физиологии человека;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формировать основы рационального питания;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формировать понятия о питательных веществах и их значении для здорового питания.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2. Развивающие: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развивать познавательный интерес детей;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развивать навыки здорового образа жизни;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развивать коммуникативные качества.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3. Воспитывающие: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формировать интерес к регулярным занятиям;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формировать бережное отношение к своему здоровью;</a:t>
            </a:r>
            <a:endParaRPr b="0" lang="ru-RU" sz="1400" spc="-1" strike="noStrike">
              <a:latin typeface="Arial"/>
            </a:endParaRPr>
          </a:p>
          <a:p>
            <a:r>
              <a:rPr b="0" lang="ru-RU" sz="1400" spc="-1" strike="noStrike">
                <a:latin typeface="Arial"/>
              </a:rPr>
              <a:t>- воспитывать дисциплинированность, аккуратность, трудолюбие.</a:t>
            </a:r>
            <a:endParaRPr b="0" lang="ru-RU" sz="1400" spc="-1" strike="noStrike">
              <a:latin typeface="Arial"/>
            </a:endParaRPr>
          </a:p>
          <a:p>
            <a:endParaRPr b="0" lang="ru-RU" sz="1400" spc="-1" strike="noStrike">
              <a:latin typeface="Arial"/>
            </a:endParaRPr>
          </a:p>
        </p:txBody>
      </p:sp>
      <p:pic>
        <p:nvPicPr>
          <p:cNvPr id="191" name="Picture 7" descr=""/>
          <p:cNvPicPr/>
          <p:nvPr/>
        </p:nvPicPr>
        <p:blipFill>
          <a:blip r:embed="rId1"/>
          <a:stretch/>
        </p:blipFill>
        <p:spPr>
          <a:xfrm>
            <a:off x="5113080" y="2808000"/>
            <a:ext cx="3598920" cy="259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-142920" y="19908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2"/>
          <p:cNvSpPr/>
          <p:nvPr/>
        </p:nvSpPr>
        <p:spPr>
          <a:xfrm>
            <a:off x="3924360" y="2421000"/>
            <a:ext cx="4893120" cy="4053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3"/>
          <p:cNvSpPr/>
          <p:nvPr/>
        </p:nvSpPr>
        <p:spPr>
          <a:xfrm>
            <a:off x="539640" y="333360"/>
            <a:ext cx="79920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4"/>
          <p:cNvSpPr/>
          <p:nvPr/>
        </p:nvSpPr>
        <p:spPr>
          <a:xfrm>
            <a:off x="4498920" y="1270080"/>
            <a:ext cx="2951640" cy="100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TextShape 5"/>
          <p:cNvSpPr txBox="1"/>
          <p:nvPr/>
        </p:nvSpPr>
        <p:spPr>
          <a:xfrm>
            <a:off x="504000" y="432000"/>
            <a:ext cx="7488000" cy="292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800" spc="-1" strike="noStrike">
                <a:latin typeface="Arial"/>
              </a:rPr>
              <a:t>Актуальность. Состояние здоровья подрастающего поколения вызывает большую тревогу. Определяющую роль в сохранении здоровья и повышении его резервов исследователи в этой области отводят самому человеку, его нравственно-культурному уровню. Образ жизни, отношение к своему здоровью и здоровью других людей, морально-волевые и ценностно-мотивационные установки, умение адаптироваться в социальной среде формируется в результате определённого воздействия. Особое значение имеет педагогический компонент, сущность которого «в обучении здоровью с самого раннего возраста» (И. И. Брехман).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  <p:pic>
        <p:nvPicPr>
          <p:cNvPr id="197" name="Picture 19" descr=""/>
          <p:cNvPicPr/>
          <p:nvPr/>
        </p:nvPicPr>
        <p:blipFill>
          <a:blip r:embed="rId1"/>
          <a:stretch/>
        </p:blipFill>
        <p:spPr>
          <a:xfrm>
            <a:off x="3024000" y="2952000"/>
            <a:ext cx="2737440" cy="363888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2"/>
          <a:stretch/>
        </p:blipFill>
        <p:spPr>
          <a:xfrm>
            <a:off x="6439680" y="3816000"/>
            <a:ext cx="1840320" cy="140220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6" descr=""/>
          <p:cNvPicPr/>
          <p:nvPr/>
        </p:nvPicPr>
        <p:blipFill>
          <a:blip r:embed="rId3"/>
          <a:stretch/>
        </p:blipFill>
        <p:spPr>
          <a:xfrm>
            <a:off x="559800" y="4464000"/>
            <a:ext cx="1456200" cy="2089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3360" y="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</a:t>
            </a:r>
            <a:r>
              <a:rPr b="0" lang="ru-RU" sz="1800" spc="-1" strike="noStrike">
                <a:latin typeface="Arial"/>
              </a:rPr>
              <a:t>В оздоровительно образовательном центре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</a:t>
            </a:r>
            <a:r>
              <a:rPr b="0" lang="ru-RU" sz="1800" spc="-1" strike="noStrike">
                <a:latin typeface="Arial"/>
              </a:rPr>
              <a:t>создана программа «Здоровое питание»,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</a:t>
            </a:r>
            <a:r>
              <a:rPr b="0" lang="ru-RU" sz="1800" spc="-1" strike="noStrike">
                <a:latin typeface="Arial"/>
              </a:rPr>
              <a:t>данная программа направленна на здоровый образ жизни.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50920" y="270000"/>
            <a:ext cx="8641440" cy="107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1224000" y="1296000"/>
            <a:ext cx="7052040" cy="528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080" y="199080"/>
            <a:ext cx="9142920" cy="6856920"/>
          </a:xfrm>
          <a:prstGeom prst="rect">
            <a:avLst/>
          </a:prstGeom>
          <a:solidFill>
            <a:srgbClr val="ffee38"/>
          </a:solidFill>
          <a:ln w="380880">
            <a:solidFill>
              <a:srgbClr val="1392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latin typeface="Arial"/>
              </a:rPr>
              <a:t>                     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</a:t>
            </a:r>
            <a:r>
              <a:rPr b="0" lang="ru-RU" sz="1800" spc="-1" strike="noStrike">
                <a:latin typeface="Arial"/>
              </a:rPr>
              <a:t>На данный момент я продолжаю реализовывать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</a:t>
            </a:r>
            <a:r>
              <a:rPr b="0" lang="ru-RU" sz="1800" spc="-1" strike="noStrike">
                <a:latin typeface="Arial"/>
              </a:rPr>
              <a:t>программу «Здоровое питание»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</a:t>
            </a:r>
            <a:r>
              <a:rPr b="0" lang="ru-RU" sz="1800" spc="-1" strike="noStrike">
                <a:latin typeface="Arial"/>
              </a:rPr>
              <a:t>в оздоровительном центре города Темрюка.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708360" y="3284640"/>
            <a:ext cx="4752000" cy="3443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276720" y="476280"/>
            <a:ext cx="5542560" cy="338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732600" y="1433160"/>
            <a:ext cx="7052040" cy="528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fill="hold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6" dur="8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52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-52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7" dur="8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52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-52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Application>LibreOffice/6.0.3.2$Linux_X86_64 LibreOffice_project/00m0$Build-2</Application>
  <Words>439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  <dc:description/>
  <dc:language>ru-RU</dc:language>
  <cp:lastModifiedBy/>
  <dcterms:modified xsi:type="dcterms:W3CDTF">2025-02-11T14:01:02Z</dcterms:modified>
  <cp:revision>17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